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9" r:id="rId4"/>
    <p:sldId id="273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85" r:id="rId13"/>
    <p:sldId id="275" r:id="rId14"/>
    <p:sldId id="288" r:id="rId15"/>
    <p:sldId id="287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6" r:id="rId25"/>
    <p:sldId id="283" r:id="rId26"/>
    <p:sldId id="284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121" autoAdjust="0"/>
  </p:normalViewPr>
  <p:slideViewPr>
    <p:cSldViewPr>
      <p:cViewPr>
        <p:scale>
          <a:sx n="66" d="100"/>
          <a:sy n="66" d="100"/>
        </p:scale>
        <p:origin x="-150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27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6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17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1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1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1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30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76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5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76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61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4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83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66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69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1E8D-11D9-4772-BE5B-4DDB30A9D9CD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52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6022975" cy="5334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19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1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476672" y="2130425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+mj-lt"/>
              </a:rPr>
              <a:t>Management Information System</a:t>
            </a:r>
            <a:r>
              <a:rPr lang="en-IN" sz="3200" b="1" dirty="0">
                <a:latin typeface="+mj-lt"/>
              </a:rPr>
              <a:t/>
            </a:r>
            <a:br>
              <a:rPr lang="en-IN" sz="3200" b="1" dirty="0">
                <a:latin typeface="+mj-lt"/>
              </a:rPr>
            </a:br>
            <a:r>
              <a:rPr lang="en-IN" sz="3200" b="1" dirty="0">
                <a:solidFill>
                  <a:schemeClr val="bg1"/>
                </a:solidFill>
                <a:latin typeface="+mj-lt"/>
              </a:rPr>
              <a:t>(MIS Software</a:t>
            </a:r>
            <a:r>
              <a:rPr lang="en-IN" sz="3200" b="1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IN" sz="3600" b="1" dirty="0" smtClean="0">
                <a:latin typeface="+mj-lt"/>
              </a:rPr>
              <a:t/>
            </a:r>
            <a:br>
              <a:rPr lang="en-IN" sz="3600" b="1" dirty="0" smtClean="0">
                <a:latin typeface="+mj-lt"/>
              </a:rPr>
            </a:br>
            <a:endParaRPr lang="en-IN" sz="3600" b="1" dirty="0">
              <a:latin typeface="+mj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60776"/>
            <a:ext cx="9144000" cy="1752600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Gadugi" panose="020B0502040204020203" pitchFamily="34" charset="0"/>
              </a:rPr>
              <a:t>NATIONAL HYDROLOGY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08879"/>
            <a:ext cx="1701417" cy="1820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067CAF-8452-4AA1-B720-C7A64A004B15}"/>
              </a:ext>
            </a:extLst>
          </p:cNvPr>
          <p:cNvSpPr txBox="1"/>
          <p:nvPr/>
        </p:nvSpPr>
        <p:spPr>
          <a:xfrm>
            <a:off x="0" y="5539553"/>
            <a:ext cx="9144000" cy="48173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400" b="1" cap="all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GOVERNMENT OF INDIA, </a:t>
            </a:r>
            <a:r>
              <a:rPr lang="en-IN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MINISTRY OF JAL SHAKTI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DEPARTMENT OF WATER RESOURCES</a:t>
            </a:r>
            <a:r>
              <a:rPr lang="en-IN" sz="1400" b="1" dirty="0">
                <a:latin typeface="+mj-lt"/>
              </a:rPr>
              <a:t>, RD &amp; GR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166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n</a:t>
            </a:r>
            <a:r>
              <a:rPr lang="en-IN" dirty="0" smtClean="0">
                <a:solidFill>
                  <a:schemeClr val="bg1"/>
                </a:solidFill>
              </a:rPr>
              <a:t>hp.mowr.gov.in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6785832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FINANCE – EXPENDITURE BOOKING  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1196752"/>
            <a:ext cx="6044594" cy="291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97" y="4581128"/>
            <a:ext cx="6141691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6372200" y="1421716"/>
            <a:ext cx="2736304" cy="151426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Current year expenditure booking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36512" y="4565995"/>
            <a:ext cx="2736304" cy="179126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Previous year expenditure booked in current FY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1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6785832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FINANCE – UTILIZATION CERTIFICATE &amp; AUDIT 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372856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51019"/>
            <a:ext cx="7104143" cy="301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179512" y="554523"/>
            <a:ext cx="5400600" cy="12372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Utilization certificate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169137" y="2658978"/>
            <a:ext cx="5400600" cy="12372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Audit 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08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044834"/>
            <a:ext cx="6048672" cy="34532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Procurement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Planning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Re-bid 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Cancel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rocurement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Package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Procurement Milestone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Integration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with STEP (World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Bank)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Bid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Document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Tender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861048"/>
            <a:ext cx="8820472" cy="144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3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PACKAGE CREATION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1" y="1700808"/>
            <a:ext cx="8316415" cy="4049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04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6209768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– CREATING NEW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PLAN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t="20237" r="2374" b="22438"/>
          <a:stretch/>
        </p:blipFill>
        <p:spPr bwMode="auto">
          <a:xfrm>
            <a:off x="1187624" y="1196753"/>
            <a:ext cx="6552728" cy="2695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t="36705" r="5738" b="14703"/>
          <a:stretch/>
        </p:blipFill>
        <p:spPr bwMode="auto">
          <a:xfrm>
            <a:off x="1187624" y="4136054"/>
            <a:ext cx="6552728" cy="2461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5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- PLAN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3" y="1512937"/>
            <a:ext cx="8252431" cy="4364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7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–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RE-BID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31349" r="1499" b="11111"/>
          <a:stretch/>
        </p:blipFill>
        <p:spPr bwMode="auto">
          <a:xfrm>
            <a:off x="323528" y="2456728"/>
            <a:ext cx="8496944" cy="3352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0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PACKAGE CANCELLATION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772816"/>
            <a:ext cx="8604448" cy="411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694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MILESTONE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94" y="3045017"/>
            <a:ext cx="6617166" cy="3768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1834"/>
            <a:ext cx="6617167" cy="1619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8596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INTEGRATION WITH STEP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/>
          <a:stretch/>
        </p:blipFill>
        <p:spPr bwMode="auto">
          <a:xfrm>
            <a:off x="360040" y="1556792"/>
            <a:ext cx="8604448" cy="63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16"/>
          <a:stretch/>
        </p:blipFill>
        <p:spPr bwMode="auto">
          <a:xfrm>
            <a:off x="467544" y="2708920"/>
            <a:ext cx="8208912" cy="2685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08520" y="548680"/>
            <a:ext cx="6336704" cy="12372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Uploading STEP data to MIS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08520" y="1700808"/>
            <a:ext cx="6336704" cy="12372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Updated STEP data in MIS from STEP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6240"/>
            <a:ext cx="8316415" cy="825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36512" y="4941168"/>
            <a:ext cx="6336704" cy="12372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MIS &amp; STEP data discrepancy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3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60362" y="2085196"/>
            <a:ext cx="4269739" cy="2300028"/>
            <a:chOff x="642801" y="2458747"/>
            <a:chExt cx="6579856" cy="2656949"/>
          </a:xfrm>
        </p:grpSpPr>
        <p:sp>
          <p:nvSpPr>
            <p:cNvPr id="4" name="Ellipse 10"/>
            <p:cNvSpPr/>
            <p:nvPr/>
          </p:nvSpPr>
          <p:spPr>
            <a:xfrm rot="8460000">
              <a:off x="642801" y="3128094"/>
              <a:ext cx="3402447" cy="1410005"/>
            </a:xfrm>
            <a:custGeom>
              <a:avLst/>
              <a:gdLst/>
              <a:ahLst/>
              <a:cxnLst/>
              <a:rect l="l" t="t" r="r" b="b"/>
              <a:pathLst>
                <a:path w="4555400" h="1887800">
                  <a:moveTo>
                    <a:pt x="2772629" y="1375355"/>
                  </a:moveTo>
                  <a:cubicBezTo>
                    <a:pt x="2774619" y="1380611"/>
                    <a:pt x="2777224" y="1385546"/>
                    <a:pt x="2779896" y="1390441"/>
                  </a:cubicBezTo>
                  <a:close/>
                  <a:moveTo>
                    <a:pt x="1782826" y="1375242"/>
                  </a:moveTo>
                  <a:lnTo>
                    <a:pt x="1775502" y="1390445"/>
                  </a:lnTo>
                  <a:cubicBezTo>
                    <a:pt x="1778195" y="1385512"/>
                    <a:pt x="1780820" y="1380538"/>
                    <a:pt x="1782826" y="1375242"/>
                  </a:cubicBezTo>
                  <a:close/>
                  <a:moveTo>
                    <a:pt x="2729201" y="1276951"/>
                  </a:moveTo>
                  <a:cubicBezTo>
                    <a:pt x="2732260" y="1287962"/>
                    <a:pt x="2736474" y="1298515"/>
                    <a:pt x="2740915" y="1308954"/>
                  </a:cubicBezTo>
                  <a:close/>
                  <a:moveTo>
                    <a:pt x="1826241" y="1276837"/>
                  </a:moveTo>
                  <a:lnTo>
                    <a:pt x="1814484" y="1308958"/>
                  </a:lnTo>
                  <a:cubicBezTo>
                    <a:pt x="1818942" y="1298481"/>
                    <a:pt x="1823170" y="1287889"/>
                    <a:pt x="1826241" y="1276837"/>
                  </a:cubicBezTo>
                  <a:close/>
                  <a:moveTo>
                    <a:pt x="2697869" y="1177267"/>
                  </a:moveTo>
                  <a:cubicBezTo>
                    <a:pt x="2700663" y="1192867"/>
                    <a:pt x="2704943" y="1208034"/>
                    <a:pt x="2709634" y="1223025"/>
                  </a:cubicBezTo>
                  <a:close/>
                  <a:moveTo>
                    <a:pt x="1857555" y="1177177"/>
                  </a:moveTo>
                  <a:lnTo>
                    <a:pt x="1845765" y="1223028"/>
                  </a:lnTo>
                  <a:cubicBezTo>
                    <a:pt x="1850467" y="1208006"/>
                    <a:pt x="1854754" y="1192808"/>
                    <a:pt x="1857555" y="1177177"/>
                  </a:cubicBezTo>
                  <a:close/>
                  <a:moveTo>
                    <a:pt x="2677581" y="1073877"/>
                  </a:moveTo>
                  <a:cubicBezTo>
                    <a:pt x="2679248" y="1093951"/>
                    <a:pt x="2682619" y="1113678"/>
                    <a:pt x="2686632" y="1133177"/>
                  </a:cubicBezTo>
                  <a:close/>
                  <a:moveTo>
                    <a:pt x="1877825" y="1073840"/>
                  </a:moveTo>
                  <a:lnTo>
                    <a:pt x="1868769" y="1133178"/>
                  </a:lnTo>
                  <a:cubicBezTo>
                    <a:pt x="1872784" y="1113667"/>
                    <a:pt x="1876157" y="1093927"/>
                    <a:pt x="1877825" y="1073840"/>
                  </a:cubicBezTo>
                  <a:close/>
                  <a:moveTo>
                    <a:pt x="2672450" y="847847"/>
                  </a:moveTo>
                  <a:cubicBezTo>
                    <a:pt x="2669235" y="879428"/>
                    <a:pt x="2667600" y="911473"/>
                    <a:pt x="2667600" y="943900"/>
                  </a:cubicBezTo>
                  <a:cubicBezTo>
                    <a:pt x="2667600" y="976327"/>
                    <a:pt x="2669235" y="1008372"/>
                    <a:pt x="2672450" y="1039954"/>
                  </a:cubicBezTo>
                  <a:cubicBezTo>
                    <a:pt x="2669235" y="1008371"/>
                    <a:pt x="2667600" y="976327"/>
                    <a:pt x="2667600" y="943900"/>
                  </a:cubicBezTo>
                  <a:close/>
                  <a:moveTo>
                    <a:pt x="1882950" y="847847"/>
                  </a:moveTo>
                  <a:lnTo>
                    <a:pt x="1887800" y="943900"/>
                  </a:lnTo>
                  <a:lnTo>
                    <a:pt x="1882950" y="1039954"/>
                  </a:lnTo>
                  <a:cubicBezTo>
                    <a:pt x="1886165" y="1008372"/>
                    <a:pt x="1887800" y="976327"/>
                    <a:pt x="1887800" y="943900"/>
                  </a:cubicBezTo>
                  <a:cubicBezTo>
                    <a:pt x="1887800" y="911473"/>
                    <a:pt x="1886165" y="879428"/>
                    <a:pt x="1882950" y="847847"/>
                  </a:cubicBezTo>
                  <a:close/>
                  <a:moveTo>
                    <a:pt x="2686632" y="754624"/>
                  </a:moveTo>
                  <a:cubicBezTo>
                    <a:pt x="2682619" y="774123"/>
                    <a:pt x="2679248" y="793849"/>
                    <a:pt x="2677581" y="813924"/>
                  </a:cubicBezTo>
                  <a:close/>
                  <a:moveTo>
                    <a:pt x="1868769" y="754624"/>
                  </a:moveTo>
                  <a:lnTo>
                    <a:pt x="1877819" y="813924"/>
                  </a:lnTo>
                  <a:cubicBezTo>
                    <a:pt x="1876153" y="793849"/>
                    <a:pt x="1872781" y="774123"/>
                    <a:pt x="1868769" y="754624"/>
                  </a:cubicBezTo>
                  <a:close/>
                  <a:moveTo>
                    <a:pt x="2709634" y="664776"/>
                  </a:moveTo>
                  <a:cubicBezTo>
                    <a:pt x="2704944" y="679763"/>
                    <a:pt x="2700665" y="694926"/>
                    <a:pt x="2697872" y="710522"/>
                  </a:cubicBezTo>
                  <a:close/>
                  <a:moveTo>
                    <a:pt x="1845766" y="664776"/>
                  </a:moveTo>
                  <a:lnTo>
                    <a:pt x="1857529" y="710522"/>
                  </a:lnTo>
                  <a:cubicBezTo>
                    <a:pt x="1854735" y="694926"/>
                    <a:pt x="1850457" y="679763"/>
                    <a:pt x="1845766" y="664776"/>
                  </a:cubicBezTo>
                  <a:close/>
                  <a:moveTo>
                    <a:pt x="2740915" y="578846"/>
                  </a:moveTo>
                  <a:cubicBezTo>
                    <a:pt x="2736475" y="589282"/>
                    <a:pt x="2732262" y="599832"/>
                    <a:pt x="2729205" y="610841"/>
                  </a:cubicBezTo>
                  <a:close/>
                  <a:moveTo>
                    <a:pt x="1814486" y="578846"/>
                  </a:moveTo>
                  <a:lnTo>
                    <a:pt x="1826196" y="610841"/>
                  </a:lnTo>
                  <a:cubicBezTo>
                    <a:pt x="1823138" y="599832"/>
                    <a:pt x="1818925" y="589282"/>
                    <a:pt x="1814486" y="578846"/>
                  </a:cubicBezTo>
                  <a:close/>
                  <a:moveTo>
                    <a:pt x="2779896" y="497360"/>
                  </a:moveTo>
                  <a:cubicBezTo>
                    <a:pt x="2777227" y="502250"/>
                    <a:pt x="2774624" y="507180"/>
                    <a:pt x="2772636" y="512431"/>
                  </a:cubicBezTo>
                  <a:close/>
                  <a:moveTo>
                    <a:pt x="1775504" y="497360"/>
                  </a:moveTo>
                  <a:lnTo>
                    <a:pt x="1782764" y="512431"/>
                  </a:lnTo>
                  <a:cubicBezTo>
                    <a:pt x="1780776" y="507180"/>
                    <a:pt x="1778173" y="502250"/>
                    <a:pt x="1775504" y="497360"/>
                  </a:cubicBezTo>
                  <a:close/>
                  <a:moveTo>
                    <a:pt x="943900" y="0"/>
                  </a:moveTo>
                  <a:cubicBezTo>
                    <a:pt x="1206995" y="0"/>
                    <a:pt x="1444949" y="107640"/>
                    <a:pt x="1615679" y="281723"/>
                  </a:cubicBezTo>
                  <a:lnTo>
                    <a:pt x="1616264" y="281723"/>
                  </a:lnTo>
                  <a:cubicBezTo>
                    <a:pt x="1786105" y="449773"/>
                    <a:pt x="2019769" y="553127"/>
                    <a:pt x="2277572" y="553127"/>
                  </a:cubicBezTo>
                  <a:cubicBezTo>
                    <a:pt x="2535376" y="553127"/>
                    <a:pt x="2769039" y="449773"/>
                    <a:pt x="2938881" y="281723"/>
                  </a:cubicBezTo>
                  <a:lnTo>
                    <a:pt x="2939721" y="281723"/>
                  </a:lnTo>
                  <a:cubicBezTo>
                    <a:pt x="3110452" y="107640"/>
                    <a:pt x="3348406" y="0"/>
                    <a:pt x="3611500" y="0"/>
                  </a:cubicBezTo>
                  <a:cubicBezTo>
                    <a:pt x="4132802" y="0"/>
                    <a:pt x="4555400" y="422598"/>
                    <a:pt x="4555400" y="943900"/>
                  </a:cubicBezTo>
                  <a:cubicBezTo>
                    <a:pt x="4555400" y="1465202"/>
                    <a:pt x="4132802" y="1887800"/>
                    <a:pt x="3611500" y="1887800"/>
                  </a:cubicBezTo>
                  <a:cubicBezTo>
                    <a:pt x="3348405" y="1887800"/>
                    <a:pt x="3110451" y="1780160"/>
                    <a:pt x="2939720" y="1606076"/>
                  </a:cubicBezTo>
                  <a:lnTo>
                    <a:pt x="2936632" y="1606076"/>
                  </a:lnTo>
                  <a:cubicBezTo>
                    <a:pt x="2767144" y="1439044"/>
                    <a:pt x="2534330" y="1336527"/>
                    <a:pt x="2277572" y="1336527"/>
                  </a:cubicBezTo>
                  <a:cubicBezTo>
                    <a:pt x="2020814" y="1336527"/>
                    <a:pt x="1788000" y="1439044"/>
                    <a:pt x="1618512" y="1606076"/>
                  </a:cubicBezTo>
                  <a:lnTo>
                    <a:pt x="1615680" y="1606076"/>
                  </a:lnTo>
                  <a:cubicBezTo>
                    <a:pt x="1444950" y="1780160"/>
                    <a:pt x="1206995" y="1887800"/>
                    <a:pt x="943900" y="1887800"/>
                  </a:cubicBezTo>
                  <a:cubicBezTo>
                    <a:pt x="422598" y="1887800"/>
                    <a:pt x="0" y="1465202"/>
                    <a:pt x="0" y="943900"/>
                  </a:cubicBezTo>
                  <a:cubicBezTo>
                    <a:pt x="0" y="422598"/>
                    <a:pt x="422598" y="0"/>
                    <a:pt x="943900" y="0"/>
                  </a:cubicBezTo>
                  <a:close/>
                </a:path>
              </a:pathLst>
            </a:custGeom>
            <a:solidFill>
              <a:srgbClr val="C4C4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808080"/>
                </a:solidFill>
              </a:endParaRPr>
            </a:p>
          </p:txBody>
        </p:sp>
        <p:sp>
          <p:nvSpPr>
            <p:cNvPr id="5" name="Ellipse 10"/>
            <p:cNvSpPr/>
            <p:nvPr/>
          </p:nvSpPr>
          <p:spPr>
            <a:xfrm rot="12908734">
              <a:off x="2228848" y="3073663"/>
              <a:ext cx="3402447" cy="1410005"/>
            </a:xfrm>
            <a:custGeom>
              <a:avLst/>
              <a:gdLst/>
              <a:ahLst/>
              <a:cxnLst/>
              <a:rect l="l" t="t" r="r" b="b"/>
              <a:pathLst>
                <a:path w="4555400" h="1887800">
                  <a:moveTo>
                    <a:pt x="2772629" y="1375355"/>
                  </a:moveTo>
                  <a:cubicBezTo>
                    <a:pt x="2774619" y="1380611"/>
                    <a:pt x="2777224" y="1385546"/>
                    <a:pt x="2779896" y="1390441"/>
                  </a:cubicBezTo>
                  <a:close/>
                  <a:moveTo>
                    <a:pt x="1782826" y="1375242"/>
                  </a:moveTo>
                  <a:lnTo>
                    <a:pt x="1775502" y="1390445"/>
                  </a:lnTo>
                  <a:cubicBezTo>
                    <a:pt x="1778195" y="1385512"/>
                    <a:pt x="1780820" y="1380538"/>
                    <a:pt x="1782826" y="1375242"/>
                  </a:cubicBezTo>
                  <a:close/>
                  <a:moveTo>
                    <a:pt x="2729201" y="1276951"/>
                  </a:moveTo>
                  <a:cubicBezTo>
                    <a:pt x="2732260" y="1287962"/>
                    <a:pt x="2736474" y="1298515"/>
                    <a:pt x="2740915" y="1308954"/>
                  </a:cubicBezTo>
                  <a:close/>
                  <a:moveTo>
                    <a:pt x="1826241" y="1276837"/>
                  </a:moveTo>
                  <a:lnTo>
                    <a:pt x="1814484" y="1308958"/>
                  </a:lnTo>
                  <a:cubicBezTo>
                    <a:pt x="1818942" y="1298481"/>
                    <a:pt x="1823170" y="1287889"/>
                    <a:pt x="1826241" y="1276837"/>
                  </a:cubicBezTo>
                  <a:close/>
                  <a:moveTo>
                    <a:pt x="2697869" y="1177267"/>
                  </a:moveTo>
                  <a:cubicBezTo>
                    <a:pt x="2700663" y="1192867"/>
                    <a:pt x="2704943" y="1208034"/>
                    <a:pt x="2709634" y="1223025"/>
                  </a:cubicBezTo>
                  <a:close/>
                  <a:moveTo>
                    <a:pt x="1857555" y="1177177"/>
                  </a:moveTo>
                  <a:lnTo>
                    <a:pt x="1845765" y="1223028"/>
                  </a:lnTo>
                  <a:cubicBezTo>
                    <a:pt x="1850467" y="1208006"/>
                    <a:pt x="1854754" y="1192808"/>
                    <a:pt x="1857555" y="1177177"/>
                  </a:cubicBezTo>
                  <a:close/>
                  <a:moveTo>
                    <a:pt x="2677581" y="1073877"/>
                  </a:moveTo>
                  <a:cubicBezTo>
                    <a:pt x="2679248" y="1093951"/>
                    <a:pt x="2682619" y="1113678"/>
                    <a:pt x="2686632" y="1133177"/>
                  </a:cubicBezTo>
                  <a:close/>
                  <a:moveTo>
                    <a:pt x="1877825" y="1073840"/>
                  </a:moveTo>
                  <a:lnTo>
                    <a:pt x="1868769" y="1133178"/>
                  </a:lnTo>
                  <a:cubicBezTo>
                    <a:pt x="1872784" y="1113667"/>
                    <a:pt x="1876157" y="1093927"/>
                    <a:pt x="1877825" y="1073840"/>
                  </a:cubicBezTo>
                  <a:close/>
                  <a:moveTo>
                    <a:pt x="2672450" y="847847"/>
                  </a:moveTo>
                  <a:cubicBezTo>
                    <a:pt x="2669235" y="879428"/>
                    <a:pt x="2667600" y="911473"/>
                    <a:pt x="2667600" y="943900"/>
                  </a:cubicBezTo>
                  <a:cubicBezTo>
                    <a:pt x="2667600" y="976327"/>
                    <a:pt x="2669235" y="1008372"/>
                    <a:pt x="2672450" y="1039954"/>
                  </a:cubicBezTo>
                  <a:cubicBezTo>
                    <a:pt x="2669235" y="1008371"/>
                    <a:pt x="2667600" y="976327"/>
                    <a:pt x="2667600" y="943900"/>
                  </a:cubicBezTo>
                  <a:close/>
                  <a:moveTo>
                    <a:pt x="1882950" y="847847"/>
                  </a:moveTo>
                  <a:lnTo>
                    <a:pt x="1887800" y="943900"/>
                  </a:lnTo>
                  <a:lnTo>
                    <a:pt x="1882950" y="1039954"/>
                  </a:lnTo>
                  <a:cubicBezTo>
                    <a:pt x="1886165" y="1008372"/>
                    <a:pt x="1887800" y="976327"/>
                    <a:pt x="1887800" y="943900"/>
                  </a:cubicBezTo>
                  <a:cubicBezTo>
                    <a:pt x="1887800" y="911473"/>
                    <a:pt x="1886165" y="879428"/>
                    <a:pt x="1882950" y="847847"/>
                  </a:cubicBezTo>
                  <a:close/>
                  <a:moveTo>
                    <a:pt x="2686632" y="754624"/>
                  </a:moveTo>
                  <a:cubicBezTo>
                    <a:pt x="2682619" y="774123"/>
                    <a:pt x="2679248" y="793849"/>
                    <a:pt x="2677581" y="813924"/>
                  </a:cubicBezTo>
                  <a:close/>
                  <a:moveTo>
                    <a:pt x="1868769" y="754624"/>
                  </a:moveTo>
                  <a:lnTo>
                    <a:pt x="1877819" y="813924"/>
                  </a:lnTo>
                  <a:cubicBezTo>
                    <a:pt x="1876153" y="793849"/>
                    <a:pt x="1872781" y="774123"/>
                    <a:pt x="1868769" y="754624"/>
                  </a:cubicBezTo>
                  <a:close/>
                  <a:moveTo>
                    <a:pt x="2709634" y="664776"/>
                  </a:moveTo>
                  <a:cubicBezTo>
                    <a:pt x="2704944" y="679763"/>
                    <a:pt x="2700665" y="694926"/>
                    <a:pt x="2697872" y="710522"/>
                  </a:cubicBezTo>
                  <a:close/>
                  <a:moveTo>
                    <a:pt x="1845766" y="664776"/>
                  </a:moveTo>
                  <a:lnTo>
                    <a:pt x="1857529" y="710522"/>
                  </a:lnTo>
                  <a:cubicBezTo>
                    <a:pt x="1854735" y="694926"/>
                    <a:pt x="1850457" y="679763"/>
                    <a:pt x="1845766" y="664776"/>
                  </a:cubicBezTo>
                  <a:close/>
                  <a:moveTo>
                    <a:pt x="2740915" y="578846"/>
                  </a:moveTo>
                  <a:cubicBezTo>
                    <a:pt x="2736475" y="589282"/>
                    <a:pt x="2732262" y="599832"/>
                    <a:pt x="2729205" y="610841"/>
                  </a:cubicBezTo>
                  <a:close/>
                  <a:moveTo>
                    <a:pt x="1814486" y="578846"/>
                  </a:moveTo>
                  <a:lnTo>
                    <a:pt x="1826196" y="610841"/>
                  </a:lnTo>
                  <a:cubicBezTo>
                    <a:pt x="1823138" y="599832"/>
                    <a:pt x="1818925" y="589282"/>
                    <a:pt x="1814486" y="578846"/>
                  </a:cubicBezTo>
                  <a:close/>
                  <a:moveTo>
                    <a:pt x="2779896" y="497360"/>
                  </a:moveTo>
                  <a:cubicBezTo>
                    <a:pt x="2777227" y="502250"/>
                    <a:pt x="2774624" y="507180"/>
                    <a:pt x="2772636" y="512431"/>
                  </a:cubicBezTo>
                  <a:close/>
                  <a:moveTo>
                    <a:pt x="1775504" y="497360"/>
                  </a:moveTo>
                  <a:lnTo>
                    <a:pt x="1782764" y="512431"/>
                  </a:lnTo>
                  <a:cubicBezTo>
                    <a:pt x="1780776" y="507180"/>
                    <a:pt x="1778173" y="502250"/>
                    <a:pt x="1775504" y="497360"/>
                  </a:cubicBezTo>
                  <a:close/>
                  <a:moveTo>
                    <a:pt x="943900" y="0"/>
                  </a:moveTo>
                  <a:cubicBezTo>
                    <a:pt x="1206995" y="0"/>
                    <a:pt x="1444949" y="107640"/>
                    <a:pt x="1615679" y="281723"/>
                  </a:cubicBezTo>
                  <a:lnTo>
                    <a:pt x="1616264" y="281723"/>
                  </a:lnTo>
                  <a:cubicBezTo>
                    <a:pt x="1786105" y="449773"/>
                    <a:pt x="2019769" y="553127"/>
                    <a:pt x="2277572" y="553127"/>
                  </a:cubicBezTo>
                  <a:cubicBezTo>
                    <a:pt x="2535376" y="553127"/>
                    <a:pt x="2769039" y="449773"/>
                    <a:pt x="2938881" y="281723"/>
                  </a:cubicBezTo>
                  <a:lnTo>
                    <a:pt x="2939721" y="281723"/>
                  </a:lnTo>
                  <a:cubicBezTo>
                    <a:pt x="3110452" y="107640"/>
                    <a:pt x="3348406" y="0"/>
                    <a:pt x="3611500" y="0"/>
                  </a:cubicBezTo>
                  <a:cubicBezTo>
                    <a:pt x="4132802" y="0"/>
                    <a:pt x="4555400" y="422598"/>
                    <a:pt x="4555400" y="943900"/>
                  </a:cubicBezTo>
                  <a:cubicBezTo>
                    <a:pt x="4555400" y="1465202"/>
                    <a:pt x="4132802" y="1887800"/>
                    <a:pt x="3611500" y="1887800"/>
                  </a:cubicBezTo>
                  <a:cubicBezTo>
                    <a:pt x="3348405" y="1887800"/>
                    <a:pt x="3110451" y="1780160"/>
                    <a:pt x="2939720" y="1606076"/>
                  </a:cubicBezTo>
                  <a:lnTo>
                    <a:pt x="2936632" y="1606076"/>
                  </a:lnTo>
                  <a:cubicBezTo>
                    <a:pt x="2767144" y="1439044"/>
                    <a:pt x="2534330" y="1336527"/>
                    <a:pt x="2277572" y="1336527"/>
                  </a:cubicBezTo>
                  <a:cubicBezTo>
                    <a:pt x="2020814" y="1336527"/>
                    <a:pt x="1788000" y="1439044"/>
                    <a:pt x="1618512" y="1606076"/>
                  </a:cubicBezTo>
                  <a:lnTo>
                    <a:pt x="1615680" y="1606076"/>
                  </a:lnTo>
                  <a:cubicBezTo>
                    <a:pt x="1444950" y="1780160"/>
                    <a:pt x="1206995" y="1887800"/>
                    <a:pt x="943900" y="1887800"/>
                  </a:cubicBezTo>
                  <a:cubicBezTo>
                    <a:pt x="422598" y="1887800"/>
                    <a:pt x="0" y="1465202"/>
                    <a:pt x="0" y="943900"/>
                  </a:cubicBezTo>
                  <a:cubicBezTo>
                    <a:pt x="0" y="422598"/>
                    <a:pt x="422598" y="0"/>
                    <a:pt x="94390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808080"/>
                </a:solidFill>
              </a:endParaRPr>
            </a:p>
          </p:txBody>
        </p:sp>
        <p:sp>
          <p:nvSpPr>
            <p:cNvPr id="6" name="Ellipse 22"/>
            <p:cNvSpPr/>
            <p:nvPr/>
          </p:nvSpPr>
          <p:spPr bwMode="gray">
            <a:xfrm>
              <a:off x="944606" y="3837803"/>
              <a:ext cx="1277893" cy="1277893"/>
            </a:xfrm>
            <a:prstGeom prst="ellipse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7200" b="1" dirty="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7" name="Ellipse 22"/>
            <p:cNvSpPr/>
            <p:nvPr/>
          </p:nvSpPr>
          <p:spPr bwMode="gray">
            <a:xfrm>
              <a:off x="2444750" y="2555203"/>
              <a:ext cx="1277893" cy="1277893"/>
            </a:xfrm>
            <a:prstGeom prst="ellipse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7200" b="1" dirty="0">
                  <a:solidFill>
                    <a:srgbClr val="FFFFFF"/>
                  </a:solidFill>
                </a:rPr>
                <a:t>02</a:t>
              </a:r>
            </a:p>
          </p:txBody>
        </p:sp>
        <p:sp>
          <p:nvSpPr>
            <p:cNvPr id="9" name="Ellipse 10"/>
            <p:cNvSpPr/>
            <p:nvPr/>
          </p:nvSpPr>
          <p:spPr>
            <a:xfrm rot="8460000">
              <a:off x="3820210" y="3026193"/>
              <a:ext cx="3402447" cy="1410005"/>
            </a:xfrm>
            <a:custGeom>
              <a:avLst/>
              <a:gdLst/>
              <a:ahLst/>
              <a:cxnLst/>
              <a:rect l="l" t="t" r="r" b="b"/>
              <a:pathLst>
                <a:path w="4555400" h="1887800">
                  <a:moveTo>
                    <a:pt x="2772629" y="1375355"/>
                  </a:moveTo>
                  <a:cubicBezTo>
                    <a:pt x="2774619" y="1380611"/>
                    <a:pt x="2777224" y="1385546"/>
                    <a:pt x="2779896" y="1390441"/>
                  </a:cubicBezTo>
                  <a:close/>
                  <a:moveTo>
                    <a:pt x="1782826" y="1375242"/>
                  </a:moveTo>
                  <a:lnTo>
                    <a:pt x="1775502" y="1390445"/>
                  </a:lnTo>
                  <a:cubicBezTo>
                    <a:pt x="1778195" y="1385512"/>
                    <a:pt x="1780820" y="1380538"/>
                    <a:pt x="1782826" y="1375242"/>
                  </a:cubicBezTo>
                  <a:close/>
                  <a:moveTo>
                    <a:pt x="2729201" y="1276951"/>
                  </a:moveTo>
                  <a:cubicBezTo>
                    <a:pt x="2732260" y="1287962"/>
                    <a:pt x="2736474" y="1298515"/>
                    <a:pt x="2740915" y="1308954"/>
                  </a:cubicBezTo>
                  <a:close/>
                  <a:moveTo>
                    <a:pt x="1826241" y="1276837"/>
                  </a:moveTo>
                  <a:lnTo>
                    <a:pt x="1814484" y="1308958"/>
                  </a:lnTo>
                  <a:cubicBezTo>
                    <a:pt x="1818942" y="1298481"/>
                    <a:pt x="1823170" y="1287889"/>
                    <a:pt x="1826241" y="1276837"/>
                  </a:cubicBezTo>
                  <a:close/>
                  <a:moveTo>
                    <a:pt x="2697869" y="1177267"/>
                  </a:moveTo>
                  <a:cubicBezTo>
                    <a:pt x="2700663" y="1192867"/>
                    <a:pt x="2704943" y="1208034"/>
                    <a:pt x="2709634" y="1223025"/>
                  </a:cubicBezTo>
                  <a:close/>
                  <a:moveTo>
                    <a:pt x="1857555" y="1177177"/>
                  </a:moveTo>
                  <a:lnTo>
                    <a:pt x="1845765" y="1223028"/>
                  </a:lnTo>
                  <a:cubicBezTo>
                    <a:pt x="1850467" y="1208006"/>
                    <a:pt x="1854754" y="1192808"/>
                    <a:pt x="1857555" y="1177177"/>
                  </a:cubicBezTo>
                  <a:close/>
                  <a:moveTo>
                    <a:pt x="2677581" y="1073877"/>
                  </a:moveTo>
                  <a:cubicBezTo>
                    <a:pt x="2679248" y="1093951"/>
                    <a:pt x="2682619" y="1113678"/>
                    <a:pt x="2686632" y="1133177"/>
                  </a:cubicBezTo>
                  <a:close/>
                  <a:moveTo>
                    <a:pt x="1877825" y="1073840"/>
                  </a:moveTo>
                  <a:lnTo>
                    <a:pt x="1868769" y="1133178"/>
                  </a:lnTo>
                  <a:cubicBezTo>
                    <a:pt x="1872784" y="1113667"/>
                    <a:pt x="1876157" y="1093927"/>
                    <a:pt x="1877825" y="1073840"/>
                  </a:cubicBezTo>
                  <a:close/>
                  <a:moveTo>
                    <a:pt x="2672450" y="847847"/>
                  </a:moveTo>
                  <a:cubicBezTo>
                    <a:pt x="2669235" y="879428"/>
                    <a:pt x="2667600" y="911473"/>
                    <a:pt x="2667600" y="943900"/>
                  </a:cubicBezTo>
                  <a:cubicBezTo>
                    <a:pt x="2667600" y="976327"/>
                    <a:pt x="2669235" y="1008372"/>
                    <a:pt x="2672450" y="1039954"/>
                  </a:cubicBezTo>
                  <a:cubicBezTo>
                    <a:pt x="2669235" y="1008371"/>
                    <a:pt x="2667600" y="976327"/>
                    <a:pt x="2667600" y="943900"/>
                  </a:cubicBezTo>
                  <a:close/>
                  <a:moveTo>
                    <a:pt x="1882950" y="847847"/>
                  </a:moveTo>
                  <a:lnTo>
                    <a:pt x="1887800" y="943900"/>
                  </a:lnTo>
                  <a:lnTo>
                    <a:pt x="1882950" y="1039954"/>
                  </a:lnTo>
                  <a:cubicBezTo>
                    <a:pt x="1886165" y="1008372"/>
                    <a:pt x="1887800" y="976327"/>
                    <a:pt x="1887800" y="943900"/>
                  </a:cubicBezTo>
                  <a:cubicBezTo>
                    <a:pt x="1887800" y="911473"/>
                    <a:pt x="1886165" y="879428"/>
                    <a:pt x="1882950" y="847847"/>
                  </a:cubicBezTo>
                  <a:close/>
                  <a:moveTo>
                    <a:pt x="2686632" y="754624"/>
                  </a:moveTo>
                  <a:cubicBezTo>
                    <a:pt x="2682619" y="774123"/>
                    <a:pt x="2679248" y="793849"/>
                    <a:pt x="2677581" y="813924"/>
                  </a:cubicBezTo>
                  <a:close/>
                  <a:moveTo>
                    <a:pt x="1868769" y="754624"/>
                  </a:moveTo>
                  <a:lnTo>
                    <a:pt x="1877819" y="813924"/>
                  </a:lnTo>
                  <a:cubicBezTo>
                    <a:pt x="1876153" y="793849"/>
                    <a:pt x="1872781" y="774123"/>
                    <a:pt x="1868769" y="754624"/>
                  </a:cubicBezTo>
                  <a:close/>
                  <a:moveTo>
                    <a:pt x="2709634" y="664776"/>
                  </a:moveTo>
                  <a:cubicBezTo>
                    <a:pt x="2704944" y="679763"/>
                    <a:pt x="2700665" y="694926"/>
                    <a:pt x="2697872" y="710522"/>
                  </a:cubicBezTo>
                  <a:close/>
                  <a:moveTo>
                    <a:pt x="1845766" y="664776"/>
                  </a:moveTo>
                  <a:lnTo>
                    <a:pt x="1857529" y="710522"/>
                  </a:lnTo>
                  <a:cubicBezTo>
                    <a:pt x="1854735" y="694926"/>
                    <a:pt x="1850457" y="679763"/>
                    <a:pt x="1845766" y="664776"/>
                  </a:cubicBezTo>
                  <a:close/>
                  <a:moveTo>
                    <a:pt x="2740915" y="578846"/>
                  </a:moveTo>
                  <a:cubicBezTo>
                    <a:pt x="2736475" y="589282"/>
                    <a:pt x="2732262" y="599832"/>
                    <a:pt x="2729205" y="610841"/>
                  </a:cubicBezTo>
                  <a:close/>
                  <a:moveTo>
                    <a:pt x="1814486" y="578846"/>
                  </a:moveTo>
                  <a:lnTo>
                    <a:pt x="1826196" y="610841"/>
                  </a:lnTo>
                  <a:cubicBezTo>
                    <a:pt x="1823138" y="599832"/>
                    <a:pt x="1818925" y="589282"/>
                    <a:pt x="1814486" y="578846"/>
                  </a:cubicBezTo>
                  <a:close/>
                  <a:moveTo>
                    <a:pt x="2779896" y="497360"/>
                  </a:moveTo>
                  <a:cubicBezTo>
                    <a:pt x="2777227" y="502250"/>
                    <a:pt x="2774624" y="507180"/>
                    <a:pt x="2772636" y="512431"/>
                  </a:cubicBezTo>
                  <a:close/>
                  <a:moveTo>
                    <a:pt x="1775504" y="497360"/>
                  </a:moveTo>
                  <a:lnTo>
                    <a:pt x="1782764" y="512431"/>
                  </a:lnTo>
                  <a:cubicBezTo>
                    <a:pt x="1780776" y="507180"/>
                    <a:pt x="1778173" y="502250"/>
                    <a:pt x="1775504" y="497360"/>
                  </a:cubicBezTo>
                  <a:close/>
                  <a:moveTo>
                    <a:pt x="943900" y="0"/>
                  </a:moveTo>
                  <a:cubicBezTo>
                    <a:pt x="1206995" y="0"/>
                    <a:pt x="1444949" y="107640"/>
                    <a:pt x="1615679" y="281723"/>
                  </a:cubicBezTo>
                  <a:lnTo>
                    <a:pt x="1616264" y="281723"/>
                  </a:lnTo>
                  <a:cubicBezTo>
                    <a:pt x="1786105" y="449773"/>
                    <a:pt x="2019769" y="553127"/>
                    <a:pt x="2277572" y="553127"/>
                  </a:cubicBezTo>
                  <a:cubicBezTo>
                    <a:pt x="2535376" y="553127"/>
                    <a:pt x="2769039" y="449773"/>
                    <a:pt x="2938881" y="281723"/>
                  </a:cubicBezTo>
                  <a:lnTo>
                    <a:pt x="2939721" y="281723"/>
                  </a:lnTo>
                  <a:cubicBezTo>
                    <a:pt x="3110452" y="107640"/>
                    <a:pt x="3348406" y="0"/>
                    <a:pt x="3611500" y="0"/>
                  </a:cubicBezTo>
                  <a:cubicBezTo>
                    <a:pt x="4132802" y="0"/>
                    <a:pt x="4555400" y="422598"/>
                    <a:pt x="4555400" y="943900"/>
                  </a:cubicBezTo>
                  <a:cubicBezTo>
                    <a:pt x="4555400" y="1465202"/>
                    <a:pt x="4132802" y="1887800"/>
                    <a:pt x="3611500" y="1887800"/>
                  </a:cubicBezTo>
                  <a:cubicBezTo>
                    <a:pt x="3348405" y="1887800"/>
                    <a:pt x="3110451" y="1780160"/>
                    <a:pt x="2939720" y="1606076"/>
                  </a:cubicBezTo>
                  <a:lnTo>
                    <a:pt x="2936632" y="1606076"/>
                  </a:lnTo>
                  <a:cubicBezTo>
                    <a:pt x="2767144" y="1439044"/>
                    <a:pt x="2534330" y="1336527"/>
                    <a:pt x="2277572" y="1336527"/>
                  </a:cubicBezTo>
                  <a:cubicBezTo>
                    <a:pt x="2020814" y="1336527"/>
                    <a:pt x="1788000" y="1439044"/>
                    <a:pt x="1618512" y="1606076"/>
                  </a:cubicBezTo>
                  <a:lnTo>
                    <a:pt x="1615680" y="1606076"/>
                  </a:lnTo>
                  <a:cubicBezTo>
                    <a:pt x="1444950" y="1780160"/>
                    <a:pt x="1206995" y="1887800"/>
                    <a:pt x="943900" y="1887800"/>
                  </a:cubicBezTo>
                  <a:cubicBezTo>
                    <a:pt x="422598" y="1887800"/>
                    <a:pt x="0" y="1465202"/>
                    <a:pt x="0" y="943900"/>
                  </a:cubicBezTo>
                  <a:cubicBezTo>
                    <a:pt x="0" y="422598"/>
                    <a:pt x="422598" y="0"/>
                    <a:pt x="943900" y="0"/>
                  </a:cubicBezTo>
                  <a:close/>
                </a:path>
              </a:pathLst>
            </a:custGeom>
            <a:solidFill>
              <a:srgbClr val="C4C4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808080"/>
                </a:solidFill>
              </a:endParaRPr>
            </a:p>
          </p:txBody>
        </p:sp>
        <p:sp>
          <p:nvSpPr>
            <p:cNvPr id="8" name="Ellipse 22"/>
            <p:cNvSpPr/>
            <p:nvPr/>
          </p:nvSpPr>
          <p:spPr bwMode="gray">
            <a:xfrm>
              <a:off x="4109796" y="3770385"/>
              <a:ext cx="1277893" cy="1277893"/>
            </a:xfrm>
            <a:prstGeom prst="ellipse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7200" b="1" dirty="0">
                  <a:solidFill>
                    <a:srgbClr val="FFFFFF"/>
                  </a:solidFill>
                </a:rPr>
                <a:t>03</a:t>
              </a:r>
            </a:p>
          </p:txBody>
        </p:sp>
        <p:sp>
          <p:nvSpPr>
            <p:cNvPr id="10" name="Ellipse 22"/>
            <p:cNvSpPr/>
            <p:nvPr/>
          </p:nvSpPr>
          <p:spPr bwMode="gray">
            <a:xfrm>
              <a:off x="5649036" y="2458747"/>
              <a:ext cx="1277893" cy="1277893"/>
            </a:xfrm>
            <a:prstGeom prst="ellipse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7200" b="1" dirty="0">
                  <a:solidFill>
                    <a:srgbClr val="FFFFFF"/>
                  </a:solidFill>
                </a:rPr>
                <a:t>04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PROJECT OBJECTIVE</a:t>
            </a:r>
          </a:p>
        </p:txBody>
      </p:sp>
      <p:sp>
        <p:nvSpPr>
          <p:cNvPr id="17" name="Rechteck 65">
            <a:extLst>
              <a:ext uri="{FF2B5EF4-FFF2-40B4-BE49-F238E27FC236}">
                <a16:creationId xmlns="" xmlns:a16="http://schemas.microsoft.com/office/drawing/2014/main" id="{BEBF8F9A-A4F9-4476-B125-E181F712109B}"/>
              </a:ext>
            </a:extLst>
          </p:cNvPr>
          <p:cNvSpPr/>
          <p:nvPr/>
        </p:nvSpPr>
        <p:spPr bwMode="gray">
          <a:xfrm>
            <a:off x="402379" y="1342920"/>
            <a:ext cx="2789246" cy="17297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  <a:defRPr/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Strengthening of national and sub-national water information centres through standardization of databases  and strengthening of national and sub-national water information centres WRIS’s.</a:t>
            </a:r>
            <a:endParaRPr lang="en-US" sz="1600" dirty="0">
              <a:solidFill>
                <a:schemeClr val="bg2">
                  <a:lumMod val="10000"/>
                </a:schemeClr>
              </a:solidFill>
              <a:ea typeface="Gadugi" panose="020B0502040204020203" pitchFamily="34" charset="0"/>
            </a:endParaRPr>
          </a:p>
        </p:txBody>
      </p:sp>
      <p:sp>
        <p:nvSpPr>
          <p:cNvPr id="18" name="Rechteck 65">
            <a:extLst>
              <a:ext uri="{FF2B5EF4-FFF2-40B4-BE49-F238E27FC236}">
                <a16:creationId xmlns="" xmlns:a16="http://schemas.microsoft.com/office/drawing/2014/main" id="{20F16052-7C8E-4A15-9434-654D683B1E55}"/>
              </a:ext>
            </a:extLst>
          </p:cNvPr>
          <p:cNvSpPr/>
          <p:nvPr/>
        </p:nvSpPr>
        <p:spPr bwMode="gray">
          <a:xfrm>
            <a:off x="6422953" y="1342921"/>
            <a:ext cx="2575426" cy="30757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  <a:defRPr/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Building capacity for knowledge-based water resources management. It will support establishment of:</a:t>
            </a:r>
          </a:p>
          <a:p>
            <a:pPr marL="400050" indent="-400050">
              <a:lnSpc>
                <a:spcPct val="95000"/>
              </a:lnSpc>
              <a:spcAft>
                <a:spcPts val="800"/>
              </a:spcAft>
              <a:buAutoNum type="romanLcParenBoth"/>
              <a:defRPr/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Water resources knowledge centres</a:t>
            </a:r>
          </a:p>
          <a:p>
            <a:pPr marL="400050" indent="-400050">
              <a:lnSpc>
                <a:spcPct val="95000"/>
              </a:lnSpc>
              <a:spcAft>
                <a:spcPts val="800"/>
              </a:spcAft>
              <a:buAutoNum type="romanLcParenBoth"/>
              <a:defRPr/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Professional development </a:t>
            </a:r>
          </a:p>
          <a:p>
            <a:pPr marL="400050" indent="-400050">
              <a:lnSpc>
                <a:spcPct val="95000"/>
              </a:lnSpc>
              <a:spcAft>
                <a:spcPts val="800"/>
              </a:spcAft>
              <a:buAutoNum type="romanLcParenBoth"/>
              <a:defRPr/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Project management </a:t>
            </a:r>
          </a:p>
          <a:p>
            <a:pPr marL="400050" indent="-400050">
              <a:lnSpc>
                <a:spcPct val="95000"/>
              </a:lnSpc>
              <a:spcAft>
                <a:spcPts val="800"/>
              </a:spcAft>
              <a:buAutoNum type="romanLcParenBoth"/>
              <a:defRPr/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Operational support</a:t>
            </a:r>
            <a:r>
              <a:rPr lang="en-IN" sz="1600" dirty="0">
                <a:solidFill>
                  <a:schemeClr val="bg1"/>
                </a:solidFill>
                <a:ea typeface="Gadugi" panose="020B0502040204020203" pitchFamily="34" charset="0"/>
              </a:rPr>
              <a:t>.</a:t>
            </a:r>
            <a:endParaRPr lang="en-US" sz="1600" dirty="0">
              <a:solidFill>
                <a:schemeClr val="bg1"/>
              </a:solidFill>
              <a:ea typeface="Gadugi" panose="020B0502040204020203" pitchFamily="34" charset="0"/>
            </a:endParaRPr>
          </a:p>
        </p:txBody>
      </p:sp>
      <p:sp>
        <p:nvSpPr>
          <p:cNvPr id="19" name="Rechteck 65">
            <a:extLst>
              <a:ext uri="{FF2B5EF4-FFF2-40B4-BE49-F238E27FC236}">
                <a16:creationId xmlns="" xmlns:a16="http://schemas.microsoft.com/office/drawing/2014/main" id="{431E9D9E-E10B-4351-9CEF-324BB7FAB9F7}"/>
              </a:ext>
            </a:extLst>
          </p:cNvPr>
          <p:cNvSpPr/>
          <p:nvPr/>
        </p:nvSpPr>
        <p:spPr bwMode="gray">
          <a:xfrm>
            <a:off x="356417" y="4680081"/>
            <a:ext cx="328786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Establishment/modernization of new and existing hydromet monitoring systems and construction of hydro-informatics centres that capture both water resources and uses.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0159904-C863-499E-B01B-4539EF6C9494}"/>
              </a:ext>
            </a:extLst>
          </p:cNvPr>
          <p:cNvSpPr txBox="1"/>
          <p:nvPr/>
        </p:nvSpPr>
        <p:spPr>
          <a:xfrm>
            <a:off x="4346566" y="4680081"/>
            <a:ext cx="3374646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Development of analytical tools and decision-support platform (river basin modelling, stream flow forecasting and reservoir operation systems, and irrigation design and operations).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8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DOCUMENT REVIEW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80528" y="620688"/>
            <a:ext cx="6336704" cy="68326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4" y="1838697"/>
            <a:ext cx="8515556" cy="3453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40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TENDER MANAGEMENT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80528" y="620688"/>
            <a:ext cx="6336704" cy="68326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190"/>
            <a:ext cx="8568952" cy="3205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5941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HYDROLOGICAL INFORMATION SYSTEM (HIS)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80528" y="620688"/>
            <a:ext cx="6336704" cy="68326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2" y="3717032"/>
            <a:ext cx="6894766" cy="2579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586057"/>
            <a:ext cx="4572000" cy="169892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Vendor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Equipment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err="1">
                <a:solidFill>
                  <a:schemeClr val="bg2">
                    <a:lumMod val="10000"/>
                  </a:schemeClr>
                </a:solidFill>
              </a:rPr>
              <a:t>Hydromet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 Network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Design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Vendor Comparative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Statements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Model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Modeller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038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HIS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–  VENDOR REGISTRATION  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3390"/>
            <a:ext cx="8352928" cy="2411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8" y="3861048"/>
            <a:ext cx="8323984" cy="2815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462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HIS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– ADD A MODEL &amp; MAP MODELS  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91" y="3895686"/>
            <a:ext cx="5625921" cy="284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92" y="1124744"/>
            <a:ext cx="5616624" cy="2431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732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EVENT &amp; GALLERY MANAGEMENT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80528" y="620688"/>
            <a:ext cx="6336704" cy="68326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A2D554E-ED69-4A41-A6E7-84FF9FE001C0}"/>
              </a:ext>
            </a:extLst>
          </p:cNvPr>
          <p:cNvSpPr txBox="1"/>
          <p:nvPr/>
        </p:nvSpPr>
        <p:spPr>
          <a:xfrm>
            <a:off x="246254" y="1752140"/>
            <a:ext cx="4757794" cy="225292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>
                <a:solidFill>
                  <a:schemeClr val="bg2">
                    <a:lumMod val="10000"/>
                  </a:schemeClr>
                </a:solidFill>
              </a:defRPr>
            </a:lvl2pPr>
          </a:lstStyle>
          <a:p>
            <a:endParaRPr lang="en-IN" dirty="0"/>
          </a:p>
          <a:p>
            <a:pPr lvl="1"/>
            <a:r>
              <a:rPr lang="en-IN" dirty="0"/>
              <a:t>Events </a:t>
            </a:r>
            <a:r>
              <a:rPr lang="en-IN" dirty="0" smtClean="0"/>
              <a:t>Management</a:t>
            </a:r>
            <a:endParaRPr lang="en-IN" dirty="0"/>
          </a:p>
          <a:p>
            <a:pPr lvl="1"/>
            <a:r>
              <a:rPr lang="en-IN" dirty="0"/>
              <a:t>Event </a:t>
            </a:r>
            <a:r>
              <a:rPr lang="en-IN" dirty="0" smtClean="0"/>
              <a:t>Calendar</a:t>
            </a:r>
            <a:endParaRPr lang="en-IN" dirty="0"/>
          </a:p>
          <a:p>
            <a:pPr lvl="1"/>
            <a:r>
              <a:rPr lang="en-IN" dirty="0"/>
              <a:t>Participant </a:t>
            </a:r>
            <a:r>
              <a:rPr lang="en-IN" dirty="0" smtClean="0"/>
              <a:t>Registration</a:t>
            </a:r>
            <a:endParaRPr lang="en-IN" dirty="0"/>
          </a:p>
          <a:p>
            <a:pPr lvl="1"/>
            <a:r>
              <a:rPr lang="en-IN" dirty="0"/>
              <a:t>Event </a:t>
            </a:r>
            <a:r>
              <a:rPr lang="en-IN" dirty="0" smtClean="0"/>
              <a:t>Material</a:t>
            </a:r>
            <a:endParaRPr lang="en-IN" dirty="0"/>
          </a:p>
          <a:p>
            <a:pPr lvl="1"/>
            <a:r>
              <a:rPr lang="en-IN" dirty="0"/>
              <a:t>Event </a:t>
            </a:r>
            <a:r>
              <a:rPr lang="en-IN" dirty="0" smtClean="0"/>
              <a:t>Gallery</a:t>
            </a:r>
            <a:endParaRPr lang="en-IN" dirty="0"/>
          </a:p>
          <a:p>
            <a:pPr lvl="1"/>
            <a:r>
              <a:rPr lang="en-IN" dirty="0"/>
              <a:t>International Conference Management</a:t>
            </a:r>
          </a:p>
          <a:p>
            <a:endParaRPr lang="en-IN" dirty="0" err="1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8215464" cy="1428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51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EVENT &amp; GALLERY MANAGEMENT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80528" y="620688"/>
            <a:ext cx="6336704" cy="68326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83" y="1204069"/>
            <a:ext cx="6672777" cy="2728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68" y="4231530"/>
            <a:ext cx="6769800" cy="2437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2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gray">
          <a:xfrm>
            <a:off x="0" y="0"/>
            <a:ext cx="6022975" cy="5334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19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1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250567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400" b="1" dirty="0" smtClean="0">
                <a:solidFill>
                  <a:schemeClr val="bg1"/>
                </a:solidFill>
              </a:rPr>
              <a:t>THANK YOU</a:t>
            </a:r>
            <a:endParaRPr lang="en-IN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TODAY’S SESSION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052737"/>
            <a:ext cx="5112568" cy="428425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Procurement Management Process  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Expenditure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Document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Tender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Reports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Live Demonstration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Q&amp;A Session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4042458" y="2743409"/>
            <a:ext cx="4824536" cy="3637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AWP Creation &amp; Modification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AWP provision for ongoing activities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New Package Creation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Package Cancellation and Re-biding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Updating Milestones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Tracking Procurement Progress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Syncing of MIS &amp; STEP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Expenditure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Procurement Docu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ment Review process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7984" y="3056362"/>
            <a:ext cx="39604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KEY FOCUS ON</a:t>
            </a:r>
            <a:endParaRPr lang="en-IN" dirty="0">
              <a:solidFill>
                <a:schemeClr val="bg2">
                  <a:lumMod val="10000"/>
                </a:schemeClr>
              </a:solidFill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MIS FEATURES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052736"/>
            <a:ext cx="6048672" cy="594624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Project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Dashboard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Finance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Procurement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Hydrological Information System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Document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Purpose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Driven Study (PDS) 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Tender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Training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&amp; workshop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Audit 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Event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Reports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Help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/ Manuals e</a:t>
            </a:r>
            <a:r>
              <a:rPr lang="en-IN" dirty="0">
                <a:solidFill>
                  <a:schemeClr val="bg1"/>
                </a:solidFill>
              </a:rPr>
              <a:t>-Bulletins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6084168" y="1239993"/>
            <a:ext cx="1781175" cy="5285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63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PROJECT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DASHBOARD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051F9403-6BC7-4F21-B670-E0C2870B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29080"/>
            <a:ext cx="5747794" cy="2529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AE9022B-FCCC-4526-9573-C7D70493F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241" y="1429291"/>
            <a:ext cx="2787255" cy="2529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B1A77B-9F8F-485D-9595-3487DA3458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3" r="6846"/>
          <a:stretch/>
        </p:blipFill>
        <p:spPr>
          <a:xfrm>
            <a:off x="6249241" y="4512042"/>
            <a:ext cx="2787255" cy="165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476EDB-BBD0-468F-A99E-1B0C37F78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53" y="4512000"/>
            <a:ext cx="3037719" cy="165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176731-80C9-4496-BDFD-9C1A603E23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2" t="4117" r="5654" b="10814"/>
          <a:stretch/>
        </p:blipFill>
        <p:spPr>
          <a:xfrm>
            <a:off x="3655924" y="4512422"/>
            <a:ext cx="2356236" cy="1652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1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AGENCY DASHBOARD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298"/>
            <a:ext cx="8712968" cy="328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8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FINANCE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526824"/>
            <a:ext cx="6048672" cy="262225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Project Implementation Planning (PIP)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Budget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Allocation &amp; Monitoring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Annual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Work Plan (AWP)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Expenditure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Utilization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of Fund &amp; Certificate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Audit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Monitoring &amp; Management</a:t>
            </a: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8655081" cy="1417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5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FINANCE – PIP &amp; REVISED PIP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6156177" y="1421716"/>
            <a:ext cx="2736304" cy="179126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Project Implementation Planning (PIP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6068"/>
            <a:ext cx="5616623" cy="2697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7430"/>
            <a:ext cx="5616625" cy="2747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95537" y="4293096"/>
            <a:ext cx="2736304" cy="206825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Interface for Project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Implementation Planning (PIP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) revision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1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4265552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FINANCE – ANNUAL WORK PLAN 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5" y="1877105"/>
            <a:ext cx="8586113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8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424</Words>
  <Application>Microsoft Office PowerPoint</Application>
  <PresentationFormat>On-screen Show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Management Information System (MIS Software)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Amlan Sarkar</dc:creator>
  <cp:lastModifiedBy>Amlan Sarkar</cp:lastModifiedBy>
  <cp:revision>42</cp:revision>
  <dcterms:created xsi:type="dcterms:W3CDTF">2019-09-13T12:45:44Z</dcterms:created>
  <dcterms:modified xsi:type="dcterms:W3CDTF">2020-04-19T10:53:39Z</dcterms:modified>
</cp:coreProperties>
</file>